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7" r:id="rId3"/>
    <p:sldId id="258" r:id="rId4"/>
    <p:sldId id="259" r:id="rId5"/>
    <p:sldId id="260" r:id="rId6"/>
    <p:sldId id="261" r:id="rId7"/>
    <p:sldId id="263" r:id="rId8"/>
    <p:sldId id="265" r:id="rId9"/>
    <p:sldId id="266" r:id="rId10"/>
    <p:sldId id="267" r:id="rId11"/>
    <p:sldId id="292" r:id="rId12"/>
    <p:sldId id="268" r:id="rId13"/>
    <p:sldId id="269" r:id="rId14"/>
    <p:sldId id="321" r:id="rId15"/>
    <p:sldId id="322" r:id="rId16"/>
    <p:sldId id="323" r:id="rId17"/>
    <p:sldId id="324" r:id="rId18"/>
    <p:sldId id="272" r:id="rId19"/>
    <p:sldId id="273" r:id="rId20"/>
    <p:sldId id="274" r:id="rId21"/>
    <p:sldId id="275" r:id="rId22"/>
    <p:sldId id="320" r:id="rId23"/>
    <p:sldId id="319" r:id="rId24"/>
  </p:sldIdLst>
  <p:sldSz cx="9144000" cy="6858000" type="screen4x3"/>
  <p:notesSz cx="68151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94660" autoAdjust="0"/>
  </p:normalViewPr>
  <p:slideViewPr>
    <p:cSldViewPr>
      <p:cViewPr>
        <p:scale>
          <a:sx n="110" d="100"/>
          <a:sy n="110" d="100"/>
        </p:scale>
        <p:origin x="-540"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tx2">
              <a:lumMod val="60000"/>
              <a:lumOff val="40000"/>
            </a:schemeClr>
          </a:solidFill>
          <a:effectLst>
            <a:outerShdw blurRad="50800" dist="38100" dir="2700000" algn="tl" rotWithShape="0">
              <a:prstClr val="black">
                <a:alpha val="40000"/>
              </a:prstClr>
            </a:outerShdw>
          </a:effectLst>
        </p:spPr>
        <p:txBody>
          <a:bodyPr>
            <a:normAutofit/>
          </a:bodyPr>
          <a:lstStyle/>
          <a:p>
            <a:r>
              <a:rPr lang="en-US" b="1" dirty="0" smtClean="0">
                <a:solidFill>
                  <a:schemeClr val="accent5">
                    <a:lumMod val="20000"/>
                    <a:lumOff val="80000"/>
                  </a:schemeClr>
                </a:solidFill>
              </a:rPr>
              <a:t>CENTRAL CIVIL SERVICES(CONDUCT)</a:t>
            </a:r>
            <a:br>
              <a:rPr lang="en-US" b="1" dirty="0" smtClean="0">
                <a:solidFill>
                  <a:schemeClr val="accent5">
                    <a:lumMod val="20000"/>
                    <a:lumOff val="80000"/>
                  </a:schemeClr>
                </a:solidFill>
              </a:rPr>
            </a:br>
            <a:r>
              <a:rPr lang="en-US" b="1" dirty="0" smtClean="0">
                <a:solidFill>
                  <a:schemeClr val="accent5">
                    <a:lumMod val="20000"/>
                    <a:lumOff val="80000"/>
                  </a:schemeClr>
                </a:solidFill>
              </a:rPr>
              <a:t>RULES 1964</a:t>
            </a:r>
            <a:br>
              <a:rPr lang="en-US" b="1" dirty="0" smtClean="0">
                <a:solidFill>
                  <a:schemeClr val="accent5">
                    <a:lumMod val="20000"/>
                    <a:lumOff val="80000"/>
                  </a:schemeClr>
                </a:solidFill>
              </a:rPr>
            </a:br>
            <a:r>
              <a:rPr lang="en-US" b="1" dirty="0" smtClean="0">
                <a:solidFill>
                  <a:schemeClr val="accent5">
                    <a:lumMod val="20000"/>
                    <a:lumOff val="80000"/>
                  </a:schemeClr>
                </a:solidFill>
              </a:rPr>
              <a:t/>
            </a:r>
            <a:br>
              <a:rPr lang="en-US" b="1" dirty="0" smtClean="0">
                <a:solidFill>
                  <a:schemeClr val="accent5">
                    <a:lumMod val="20000"/>
                    <a:lumOff val="80000"/>
                  </a:schemeClr>
                </a:solidFill>
              </a:rPr>
            </a:br>
            <a:r>
              <a:rPr lang="en-US" b="1" dirty="0" smtClean="0">
                <a:solidFill>
                  <a:schemeClr val="accent5">
                    <a:lumMod val="20000"/>
                    <a:lumOff val="80000"/>
                  </a:schemeClr>
                </a:solidFill>
              </a:rPr>
              <a:t>Presentation by: </a:t>
            </a:r>
            <a:br>
              <a:rPr lang="en-US" b="1" dirty="0" smtClean="0">
                <a:solidFill>
                  <a:schemeClr val="accent5">
                    <a:lumMod val="20000"/>
                    <a:lumOff val="80000"/>
                  </a:schemeClr>
                </a:solidFill>
              </a:rPr>
            </a:br>
            <a:r>
              <a:rPr lang="en-US" b="1" dirty="0" smtClean="0">
                <a:solidFill>
                  <a:schemeClr val="accent5">
                    <a:lumMod val="20000"/>
                    <a:lumOff val="80000"/>
                  </a:schemeClr>
                </a:solidFill>
              </a:rPr>
              <a:t>G.R. </a:t>
            </a:r>
            <a:r>
              <a:rPr lang="en-US" b="1" dirty="0" err="1" smtClean="0">
                <a:solidFill>
                  <a:schemeClr val="accent5">
                    <a:lumMod val="20000"/>
                    <a:lumOff val="80000"/>
                  </a:schemeClr>
                </a:solidFill>
              </a:rPr>
              <a:t>Datta</a:t>
            </a:r>
            <a:r>
              <a:rPr lang="en-US" b="1" dirty="0" smtClean="0">
                <a:solidFill>
                  <a:schemeClr val="accent5">
                    <a:lumMod val="20000"/>
                    <a:lumOff val="80000"/>
                  </a:schemeClr>
                </a:solidFill>
              </a:rPr>
              <a:t/>
            </a:r>
            <a:br>
              <a:rPr lang="en-US" b="1" dirty="0" smtClean="0">
                <a:solidFill>
                  <a:schemeClr val="accent5">
                    <a:lumMod val="20000"/>
                    <a:lumOff val="80000"/>
                  </a:schemeClr>
                </a:solidFill>
              </a:rPr>
            </a:br>
            <a:r>
              <a:rPr lang="en-US" sz="3600" b="1" dirty="0" smtClean="0">
                <a:solidFill>
                  <a:schemeClr val="accent5">
                    <a:lumMod val="20000"/>
                    <a:lumOff val="80000"/>
                  </a:schemeClr>
                </a:solidFill>
              </a:rPr>
              <a:t>Ex. G.M. (HR, HRD, </a:t>
            </a:r>
            <a:r>
              <a:rPr lang="en-US" sz="3600" b="1" dirty="0" err="1" smtClean="0">
                <a:solidFill>
                  <a:schemeClr val="accent5">
                    <a:lumMod val="20000"/>
                    <a:lumOff val="80000"/>
                  </a:schemeClr>
                </a:solidFill>
              </a:rPr>
              <a:t>Admn</a:t>
            </a:r>
            <a:r>
              <a:rPr lang="en-US" sz="3600" b="1" dirty="0" smtClean="0">
                <a:solidFill>
                  <a:schemeClr val="accent5">
                    <a:lumMod val="20000"/>
                    <a:lumOff val="80000"/>
                  </a:schemeClr>
                </a:solidFill>
              </a:rPr>
              <a:t>.) B.H.E.L.</a:t>
            </a:r>
            <a:endParaRPr lang="en-US" b="1" dirty="0">
              <a:solidFill>
                <a:schemeClr val="accent5">
                  <a:lumMod val="20000"/>
                  <a:lumOff val="8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562600"/>
          </a:xfrm>
        </p:spPr>
        <p:txBody>
          <a:bodyPr>
            <a:noAutofit/>
          </a:bodyPr>
          <a:lstStyle/>
          <a:p>
            <a:pPr algn="just"/>
            <a:r>
              <a:rPr lang="en-US" sz="2000" dirty="0" smtClean="0">
                <a:latin typeface="Arial" pitchFamily="34" charset="0"/>
                <a:cs typeface="Arial" pitchFamily="34" charset="0"/>
              </a:rPr>
              <a:t>No Govt. Servant shall accept or permit any member of his family or any person acting on his behalf, to accept any gift other than any near relative or personal friend having no official dealing with the </a:t>
            </a:r>
            <a:r>
              <a:rPr lang="en-US" sz="2000" dirty="0" err="1" smtClean="0">
                <a:latin typeface="Arial" pitchFamily="34" charset="0"/>
                <a:cs typeface="Arial" pitchFamily="34" charset="0"/>
              </a:rPr>
              <a:t>Govt</a:t>
            </a:r>
            <a:r>
              <a:rPr lang="en-US" sz="2000" dirty="0" smtClean="0">
                <a:latin typeface="Arial" pitchFamily="34" charset="0"/>
                <a:cs typeface="Arial" pitchFamily="34" charset="0"/>
              </a:rPr>
              <a:t> Servant.</a:t>
            </a:r>
          </a:p>
          <a:p>
            <a:pPr algn="just">
              <a:buNone/>
            </a:pPr>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The expression "Gift" shall include free transport, boarding, lodging or other service or any other pecuniary advantage when provided by any person other than a near relative or a personal friend having no official dealing with the employee. </a:t>
            </a:r>
          </a:p>
          <a:p>
            <a:pPr algn="just">
              <a:buNone/>
            </a:pPr>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A casual meal, lift or other social hospitality shall not be deemed to be a gift</a:t>
            </a:r>
          </a:p>
          <a:p>
            <a:pPr algn="just">
              <a:buNone/>
            </a:pPr>
            <a:r>
              <a:rPr lang="en-US" sz="2000" dirty="0" smtClean="0">
                <a:latin typeface="Arial" pitchFamily="34" charset="0"/>
                <a:cs typeface="Arial" pitchFamily="34" charset="0"/>
              </a:rPr>
              <a:t> </a:t>
            </a:r>
          </a:p>
          <a:p>
            <a:pPr algn="just"/>
            <a:r>
              <a:rPr lang="en-US" sz="2000" dirty="0" smtClean="0">
                <a:latin typeface="Arial" pitchFamily="34" charset="0"/>
                <a:cs typeface="Arial" pitchFamily="34" charset="0"/>
              </a:rPr>
              <a:t>An employee shall avoid acceptance of lavish or frequent hospitality from an individual or firm having official dealings with him. </a:t>
            </a:r>
          </a:p>
          <a:p>
            <a:pPr algn="just"/>
            <a:endParaRPr lang="en-US" sz="2000" dirty="0" smtClean="0">
              <a:latin typeface="Arial" pitchFamily="34" charset="0"/>
              <a:cs typeface="Arial" pitchFamily="34" charset="0"/>
            </a:endParaRPr>
          </a:p>
        </p:txBody>
      </p:sp>
      <p:sp>
        <p:nvSpPr>
          <p:cNvPr id="4" name="Title 1"/>
          <p:cNvSpPr>
            <a:spLocks noGrp="1"/>
          </p:cNvSpPr>
          <p:nvPr>
            <p:ph type="title"/>
          </p:nvPr>
        </p:nvSpPr>
        <p:spPr>
          <a:xfrm>
            <a:off x="457200" y="152400"/>
            <a:ext cx="8229600" cy="487362"/>
          </a:xfrm>
        </p:spPr>
        <p:txBody>
          <a:bodyPr>
            <a:normAutofit/>
          </a:bodyPr>
          <a:lstStyle/>
          <a:p>
            <a:r>
              <a:rPr lang="en-US" sz="2400" b="1" u="sng" dirty="0" smtClean="0"/>
              <a:t>GIFTS </a:t>
            </a:r>
            <a:endParaRPr lang="en-US" sz="2400" b="1" u="sng"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pPr algn="l"/>
            <a:r>
              <a:rPr lang="en-US" sz="1000" b="1" dirty="0" smtClean="0"/>
              <a:t>Gifts ( Contd.)</a:t>
            </a:r>
            <a:endParaRPr lang="en-US" sz="1000" b="1" dirty="0"/>
          </a:p>
        </p:txBody>
      </p:sp>
      <p:sp>
        <p:nvSpPr>
          <p:cNvPr id="3" name="Content Placeholder 2"/>
          <p:cNvSpPr>
            <a:spLocks noGrp="1"/>
          </p:cNvSpPr>
          <p:nvPr>
            <p:ph idx="1"/>
          </p:nvPr>
        </p:nvSpPr>
        <p:spPr>
          <a:xfrm>
            <a:off x="457200" y="533400"/>
            <a:ext cx="8229600" cy="6096000"/>
          </a:xfrm>
        </p:spPr>
        <p:txBody>
          <a:bodyPr>
            <a:noAutofit/>
          </a:bodyPr>
          <a:lstStyle/>
          <a:p>
            <a:pPr algn="just"/>
            <a:r>
              <a:rPr lang="en-US" sz="2000" dirty="0" smtClean="0">
                <a:latin typeface="Arial" pitchFamily="34" charset="0"/>
                <a:cs typeface="Arial" pitchFamily="34" charset="0"/>
              </a:rPr>
              <a:t>On occasions such as weddings, anniversaries, funerals or religious functions, when the making of a gift is in conformity with the religious or social practice, a </a:t>
            </a:r>
            <a:r>
              <a:rPr lang="en-US" sz="2000" dirty="0" err="1" smtClean="0">
                <a:latin typeface="Arial" pitchFamily="34" charset="0"/>
                <a:cs typeface="Arial" pitchFamily="34" charset="0"/>
              </a:rPr>
              <a:t>Govt</a:t>
            </a:r>
            <a:r>
              <a:rPr lang="en-US" sz="2000" dirty="0" smtClean="0">
                <a:latin typeface="Arial" pitchFamily="34" charset="0"/>
                <a:cs typeface="Arial" pitchFamily="34" charset="0"/>
              </a:rPr>
              <a:t> .Servant may accept gift </a:t>
            </a:r>
          </a:p>
          <a:p>
            <a:pPr marL="688975" indent="-112713" algn="just">
              <a:buNone/>
            </a:pPr>
            <a:r>
              <a:rPr lang="en-US" sz="2000" dirty="0" smtClean="0">
                <a:latin typeface="Arial" pitchFamily="34" charset="0"/>
                <a:cs typeface="Arial" pitchFamily="34" charset="0"/>
              </a:rPr>
              <a:t>- from his near relatives but he shall make a report to the competent authority, if the value of the gift exceeds Rs 25000/ in the case of  holding Group ‘A’  post , Rs. 15000/ in case of Group ‘B’ post and Rs 7000/ in case he is holding Group ‘C’ </a:t>
            </a:r>
            <a:r>
              <a:rPr lang="en-US" sz="2000" dirty="0" err="1" smtClean="0">
                <a:latin typeface="Arial" pitchFamily="34" charset="0"/>
                <a:cs typeface="Arial" pitchFamily="34" charset="0"/>
              </a:rPr>
              <a:t>po</a:t>
            </a:r>
            <a:endParaRPr lang="en-US" sz="2000" dirty="0" smtClean="0">
              <a:latin typeface="Arial" pitchFamily="34" charset="0"/>
              <a:cs typeface="Arial" pitchFamily="34" charset="0"/>
            </a:endParaRPr>
          </a:p>
          <a:p>
            <a:pPr marL="688975" indent="-112713" algn="just">
              <a:buFontTx/>
              <a:buChar char="-"/>
            </a:pPr>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In any other case, a Govt. Servant shall not accept any gifts without the sanction of the competent authority if the value thereof exceeds Rs.1500/ in case of Group ‘A’ &amp; ‘B’ and Rs 500/ in case of Group ‘C&amp;’D’ post </a:t>
            </a:r>
          </a:p>
          <a:p>
            <a:pPr algn="just">
              <a:buNone/>
            </a:pPr>
            <a:r>
              <a:rPr lang="en-US" sz="2000" dirty="0" smtClean="0">
                <a:latin typeface="Arial" pitchFamily="34" charset="0"/>
                <a:cs typeface="Arial" pitchFamily="34" charset="0"/>
              </a:rPr>
              <a:t>	In case of being member on foreign delegation he may receive and retain gifts received from foreign dignitaries up to the value of Rs 1500/. In other cases it will be regulated by instructions issued by Govt. from time to time.</a:t>
            </a:r>
          </a:p>
          <a:p>
            <a:pPr algn="just"/>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3352800"/>
          </a:xfrm>
        </p:spPr>
        <p:txBody>
          <a:bodyPr>
            <a:normAutofit/>
          </a:bodyPr>
          <a:lstStyle/>
          <a:p>
            <a:pPr>
              <a:buNone/>
            </a:pPr>
            <a:r>
              <a:rPr lang="en-US" sz="2400" b="1" dirty="0" smtClean="0">
                <a:latin typeface="Arial" pitchFamily="34" charset="0"/>
                <a:cs typeface="Arial" pitchFamily="34" charset="0"/>
              </a:rPr>
              <a:t>	</a:t>
            </a:r>
            <a:r>
              <a:rPr lang="en-US" sz="2400" u="sng" dirty="0" smtClean="0">
                <a:latin typeface="Arial" pitchFamily="34" charset="0"/>
                <a:cs typeface="Arial" pitchFamily="34" charset="0"/>
              </a:rPr>
              <a:t>RETURN OF GOVERNMENT PROPERTY </a:t>
            </a:r>
          </a:p>
          <a:p>
            <a:r>
              <a:rPr lang="en-US" sz="2400" dirty="0" smtClean="0">
                <a:latin typeface="Arial" pitchFamily="34" charset="0"/>
                <a:cs typeface="Arial" pitchFamily="34" charset="0"/>
              </a:rPr>
              <a:t>Every Govt. Servant shall before leaving the service return any of the property or equipment  issued or lent to him in connection with work of the Govt.</a:t>
            </a:r>
          </a:p>
          <a:p>
            <a:r>
              <a:rPr lang="en-US" sz="2400" dirty="0" smtClean="0">
                <a:latin typeface="Arial" pitchFamily="34" charset="0"/>
                <a:cs typeface="Arial" pitchFamily="34" charset="0"/>
              </a:rPr>
              <a:t>The cost of such property, equipment  not so returned, shall be deducted from his pay or the amount if any, due to him </a:t>
            </a:r>
          </a:p>
          <a:p>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Autofit/>
          </a:bodyPr>
          <a:lstStyle/>
          <a:p>
            <a:pPr>
              <a:buNone/>
            </a:pPr>
            <a:r>
              <a:rPr lang="en-US" sz="2000" b="1" dirty="0" smtClean="0">
                <a:latin typeface="Arial" pitchFamily="34" charset="0"/>
                <a:cs typeface="Arial" pitchFamily="34" charset="0"/>
              </a:rPr>
              <a:t> 	</a:t>
            </a:r>
            <a:r>
              <a:rPr lang="en-US" sz="2000" u="sng" dirty="0" smtClean="0">
                <a:latin typeface="Arial" pitchFamily="34" charset="0"/>
                <a:cs typeface="Arial" pitchFamily="34" charset="0"/>
              </a:rPr>
              <a:t>PRIVATE TRADE OR EMPLOYMENT </a:t>
            </a:r>
          </a:p>
          <a:p>
            <a:r>
              <a:rPr lang="en-US" sz="2000" dirty="0" smtClean="0">
                <a:latin typeface="Arial" pitchFamily="34" charset="0"/>
                <a:cs typeface="Arial" pitchFamily="34" charset="0"/>
              </a:rPr>
              <a:t>No Govt. Servant shall, except with the prior sanction of the competent authority, engage directly or indirectly in any trade or business or undertake any other employment or negotiate for taking an employment</a:t>
            </a:r>
          </a:p>
          <a:p>
            <a:pPr>
              <a:buNone/>
            </a:pPr>
            <a:r>
              <a:rPr lang="en-US" sz="2000" dirty="0" smtClean="0">
                <a:latin typeface="Arial" pitchFamily="34" charset="0"/>
                <a:cs typeface="Arial" pitchFamily="34" charset="0"/>
              </a:rPr>
              <a:t>	Exceptions - honorary work of a social or charitable nature or occasional work of a literary, artistic or scientific character and acceptance of honorarium within prescribed limits.  He shall discontinue such work if so directed by the competent authority </a:t>
            </a:r>
          </a:p>
          <a:p>
            <a:r>
              <a:rPr lang="en-US" sz="2000" dirty="0" smtClean="0">
                <a:latin typeface="Arial" pitchFamily="34" charset="0"/>
                <a:cs typeface="Arial" pitchFamily="34" charset="0"/>
              </a:rPr>
              <a:t>Every Govt. Servant  shall report to the competent authority if any member of his family is engaged in any trade or business or owns or manages an insurance agency or commission agency. </a:t>
            </a:r>
          </a:p>
          <a:p>
            <a:r>
              <a:rPr lang="en-US" sz="2000" dirty="0" smtClean="0">
                <a:latin typeface="Arial" pitchFamily="34" charset="0"/>
                <a:cs typeface="Arial" pitchFamily="34" charset="0"/>
              </a:rPr>
              <a:t>He may not accept any fee or any remuneration or any pecuniary advantage for any work done by him for any public body or any private person without the sanction of the competent authority. </a:t>
            </a:r>
          </a:p>
          <a:p>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85728"/>
            <a:ext cx="8143932" cy="6555641"/>
          </a:xfrm>
          <a:prstGeom prst="rect">
            <a:avLst/>
          </a:prstGeom>
          <a:noFill/>
        </p:spPr>
        <p:txBody>
          <a:bodyPr wrap="square" rtlCol="0">
            <a:spAutoFit/>
          </a:bodyPr>
          <a:lstStyle/>
          <a:p>
            <a:r>
              <a:rPr lang="en-IN" sz="2400" b="1" dirty="0" smtClean="0"/>
              <a:t>Movable, immovable and valuable property</a:t>
            </a:r>
          </a:p>
          <a:p>
            <a:endParaRPr lang="en-IN" b="1" dirty="0" smtClean="0"/>
          </a:p>
          <a:p>
            <a:pPr>
              <a:lnSpc>
                <a:spcPct val="150000"/>
              </a:lnSpc>
            </a:pPr>
            <a:r>
              <a:rPr lang="en-IN" dirty="0" smtClean="0"/>
              <a:t>(1) (</a:t>
            </a:r>
            <a:r>
              <a:rPr lang="en-IN" dirty="0" err="1" smtClean="0"/>
              <a:t>i</a:t>
            </a:r>
            <a:r>
              <a:rPr lang="en-IN" dirty="0" smtClean="0"/>
              <a:t>) Every Government servant shall on his first appointment to any service or post submit a return of his assets and liabilities, in such form as may be prescribed by the Government, giving the full particulars regarding -</a:t>
            </a:r>
          </a:p>
          <a:p>
            <a:pPr>
              <a:lnSpc>
                <a:spcPct val="150000"/>
              </a:lnSpc>
            </a:pPr>
            <a:r>
              <a:rPr lang="en-IN" dirty="0" smtClean="0"/>
              <a:t>	(a) 	the immovable property inherited by him, or owned or 			acquired by him or held by him on lease or mortgage, either 		in his own name or in the name of any member of his family</a:t>
            </a:r>
          </a:p>
          <a:p>
            <a:pPr>
              <a:lnSpc>
                <a:spcPct val="150000"/>
              </a:lnSpc>
            </a:pPr>
            <a:r>
              <a:rPr lang="en-IN" dirty="0" smtClean="0"/>
              <a:t>		or in the name of any other person;</a:t>
            </a:r>
          </a:p>
          <a:p>
            <a:pPr>
              <a:lnSpc>
                <a:spcPct val="150000"/>
              </a:lnSpc>
            </a:pPr>
            <a:r>
              <a:rPr lang="en-IN" dirty="0" smtClean="0"/>
              <a:t>	(b) 	shares, debentures and cash including bank deposits 			inherited by him or similarly owned, acquired, or held by 		him;</a:t>
            </a:r>
          </a:p>
          <a:p>
            <a:pPr>
              <a:lnSpc>
                <a:spcPct val="150000"/>
              </a:lnSpc>
            </a:pPr>
            <a:r>
              <a:rPr lang="en-IN" dirty="0" smtClean="0"/>
              <a:t>	(c) 	other movable property inherited by him or similarly owned, 		acquired or held by him; and</a:t>
            </a:r>
          </a:p>
          <a:p>
            <a:pPr>
              <a:lnSpc>
                <a:spcPct val="150000"/>
              </a:lnSpc>
            </a:pPr>
            <a:r>
              <a:rPr lang="en-IN" dirty="0" smtClean="0"/>
              <a:t>	(d) 	debts and other liabilities incurred by him directly or 			indirectly.</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85728"/>
            <a:ext cx="8143932" cy="5755422"/>
          </a:xfrm>
          <a:prstGeom prst="rect">
            <a:avLst/>
          </a:prstGeom>
          <a:noFill/>
        </p:spPr>
        <p:txBody>
          <a:bodyPr wrap="square" rtlCol="0">
            <a:spAutoFit/>
          </a:bodyPr>
          <a:lstStyle/>
          <a:p>
            <a:pPr algn="just"/>
            <a:r>
              <a:rPr lang="en-IN" sz="2000" dirty="0" smtClean="0"/>
              <a:t>NOTE II.- In all returns, the values of items of movable property worth less than Rs.10,000/- may be added and shown as a lump sum. The value of articles of daily use such as clothes, utensils, crockery, books, etc. need not be included in such return</a:t>
            </a:r>
            <a:r>
              <a:rPr lang="en-IN" sz="2400" dirty="0" smtClean="0"/>
              <a:t>.</a:t>
            </a:r>
          </a:p>
          <a:p>
            <a:pPr algn="just"/>
            <a:endParaRPr lang="en-US" sz="2400" dirty="0" smtClean="0"/>
          </a:p>
          <a:p>
            <a:pPr algn="just"/>
            <a:r>
              <a:rPr lang="en-IN" sz="2000" dirty="0" smtClean="0"/>
              <a:t>Every Government servant belonging to any service or holding any post included in Group 'A‘ and Group 'B' shall submit an annual return in such form as may be prescribed by the Government in this regard giving full particulars regarding the immovable property inherited by him or owned or acquired by him or held by him on lease or mortgage either in his own name or in the name of any member of his family or in the name of any other person.</a:t>
            </a:r>
          </a:p>
          <a:p>
            <a:pPr algn="just"/>
            <a:endParaRPr lang="en-US" sz="2000" dirty="0" smtClean="0"/>
          </a:p>
          <a:p>
            <a:endParaRPr lang="en-US" sz="2000" dirty="0" smtClean="0"/>
          </a:p>
          <a:p>
            <a:r>
              <a:rPr lang="en-IN" sz="2000" dirty="0" smtClean="0"/>
              <a:t>No Government servant shall, except with the previous knowledge of the prescribed authority, acquire or dispose of any immovable property by lease, mortgage, purchase, sale, gift or otherwise either in his own name or in the name of any member of his family: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85728"/>
            <a:ext cx="8143932" cy="5940088"/>
          </a:xfrm>
          <a:prstGeom prst="rect">
            <a:avLst/>
          </a:prstGeom>
          <a:noFill/>
        </p:spPr>
        <p:txBody>
          <a:bodyPr wrap="square" rtlCol="0">
            <a:spAutoFit/>
          </a:bodyPr>
          <a:lstStyle/>
          <a:p>
            <a:r>
              <a:rPr lang="en-IN" sz="2000" dirty="0" smtClean="0"/>
              <a:t>Provided that the previous sanction of the prescribed authority shall be obtained by the Government servant if any such transaction is with a person having official dealing with him.</a:t>
            </a:r>
          </a:p>
          <a:p>
            <a:endParaRPr lang="en-US" sz="2000" dirty="0" smtClean="0"/>
          </a:p>
          <a:p>
            <a:pPr algn="just"/>
            <a:r>
              <a:rPr lang="en-IN" sz="2000" dirty="0" smtClean="0"/>
              <a:t>Where a Government servant enters into a transaction in respect of movable property either in his own name or in the name of the  Member of his family, he shall, within one month from the date of such transaction, report the same to the prescribed authority, if the value of such property exceeds two months’ basic pay of the Government servant:</a:t>
            </a:r>
          </a:p>
          <a:p>
            <a:pPr algn="just"/>
            <a:endParaRPr lang="en-US" sz="2000" dirty="0" smtClean="0"/>
          </a:p>
          <a:p>
            <a:pPr algn="just"/>
            <a:r>
              <a:rPr lang="en-IN" sz="2000" dirty="0" smtClean="0"/>
              <a:t>The Government or the prescribed authority may, at any time, by general or special order, require a Government servant to furnish, within a period specified in the order, a full and complete statement of such movable or immovable property held or acquired by him or on his</a:t>
            </a:r>
          </a:p>
          <a:p>
            <a:pPr algn="just"/>
            <a:r>
              <a:rPr lang="en-IN" sz="2000" dirty="0" smtClean="0"/>
              <a:t>behalf or by any member of his family as may be specified in the order. Such statement shall, if so required by the Government or by the prescribed authority, include the details of the means by which, or the source from which, such property was acquired.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85728"/>
            <a:ext cx="8143932" cy="5478423"/>
          </a:xfrm>
          <a:prstGeom prst="rect">
            <a:avLst/>
          </a:prstGeom>
          <a:noFill/>
        </p:spPr>
        <p:txBody>
          <a:bodyPr wrap="square" rtlCol="0">
            <a:spAutoFit/>
          </a:bodyPr>
          <a:lstStyle/>
          <a:p>
            <a:r>
              <a:rPr lang="en-IN" sz="2000" dirty="0" smtClean="0"/>
              <a:t>Explanation I. - For the purposes of this rule –</a:t>
            </a:r>
          </a:p>
          <a:p>
            <a:endParaRPr lang="en-IN" sz="2000" dirty="0" smtClean="0"/>
          </a:p>
          <a:p>
            <a:pPr marL="457200" indent="-457200">
              <a:buAutoNum type="arabicParenBoth"/>
            </a:pPr>
            <a:r>
              <a:rPr lang="en-IN" sz="2000" dirty="0" smtClean="0"/>
              <a:t>the expression "movable property" includes</a:t>
            </a:r>
          </a:p>
          <a:p>
            <a:pPr marL="457200" indent="-457200">
              <a:buAutoNum type="arabicParenBoth"/>
            </a:pPr>
            <a:endParaRPr lang="en-US" sz="2000" dirty="0" smtClean="0"/>
          </a:p>
          <a:p>
            <a:pPr>
              <a:lnSpc>
                <a:spcPct val="150000"/>
              </a:lnSpc>
            </a:pPr>
            <a:r>
              <a:rPr lang="en-IN" sz="2000" dirty="0" smtClean="0"/>
              <a:t>	(a) 	jewellery, insurance policies, the annual premium of 		which exceeds ‘two months’ basic pay of the 		Government servant , shares, securities and 			debentures; </a:t>
            </a:r>
          </a:p>
          <a:p>
            <a:pPr>
              <a:lnSpc>
                <a:spcPct val="150000"/>
              </a:lnSpc>
            </a:pPr>
            <a:r>
              <a:rPr lang="en-IN" sz="2000" dirty="0" smtClean="0"/>
              <a:t>	(b) 	all loans, whether secured or not, advanced or taken 		by the Government servant;</a:t>
            </a:r>
          </a:p>
          <a:p>
            <a:pPr>
              <a:lnSpc>
                <a:spcPct val="150000"/>
              </a:lnSpc>
            </a:pPr>
            <a:r>
              <a:rPr lang="en-IN" sz="2000" dirty="0" smtClean="0"/>
              <a:t>	(c) 	motor cars, motor cycles, horses or any other means 		of conveyance; and</a:t>
            </a:r>
          </a:p>
          <a:p>
            <a:pPr>
              <a:lnSpc>
                <a:spcPct val="150000"/>
              </a:lnSpc>
            </a:pPr>
            <a:r>
              <a:rPr lang="en-IN" sz="2000" dirty="0" smtClean="0"/>
              <a:t>	(d) 	refrigerators, radios radiograms and television sets.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295400"/>
          </a:xfrm>
        </p:spPr>
        <p:txBody>
          <a:bodyPr>
            <a:noAutofit/>
          </a:bodyPr>
          <a:lstStyle/>
          <a:p>
            <a:r>
              <a:rPr lang="en-US" sz="3200" u="sng" dirty="0" smtClean="0">
                <a:latin typeface="Arial" pitchFamily="34" charset="0"/>
                <a:cs typeface="Arial" pitchFamily="34" charset="0"/>
              </a:rPr>
              <a:t>CONVASSING OF NON-OFFICIAL OR OTHER INFLUENCES </a:t>
            </a:r>
            <a:endParaRPr lang="en-US" sz="3200" u="sng" dirty="0">
              <a:latin typeface="Arial" pitchFamily="34" charset="0"/>
              <a:cs typeface="Arial" pitchFamily="34" charset="0"/>
            </a:endParaRPr>
          </a:p>
        </p:txBody>
      </p:sp>
      <p:sp>
        <p:nvSpPr>
          <p:cNvPr id="3" name="Content Placeholder 2"/>
          <p:cNvSpPr>
            <a:spLocks noGrp="1"/>
          </p:cNvSpPr>
          <p:nvPr>
            <p:ph idx="1"/>
          </p:nvPr>
        </p:nvSpPr>
        <p:spPr>
          <a:xfrm>
            <a:off x="457200" y="2133601"/>
            <a:ext cx="8229600" cy="2057399"/>
          </a:xfrm>
        </p:spPr>
        <p:txBody>
          <a:bodyPr>
            <a:normAutofit/>
          </a:bodyPr>
          <a:lstStyle/>
          <a:p>
            <a:pPr>
              <a:buNone/>
            </a:pPr>
            <a:r>
              <a:rPr lang="en-US" sz="2800" dirty="0" smtClean="0">
                <a:latin typeface="Arial" pitchFamily="34" charset="0"/>
                <a:cs typeface="Arial" pitchFamily="34" charset="0"/>
              </a:rPr>
              <a:t> 	No Govt. Servant shall bring or attempt to bring any outside influence to further his interests in respect of matters pertaining to his service.</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u="sng" dirty="0" smtClean="0"/>
              <a:t>BIGAMOUS MARRIAGES</a:t>
            </a:r>
            <a:endParaRPr lang="en-US" sz="3200" u="sng" dirty="0"/>
          </a:p>
        </p:txBody>
      </p:sp>
      <p:sp>
        <p:nvSpPr>
          <p:cNvPr id="3" name="Content Placeholder 2"/>
          <p:cNvSpPr>
            <a:spLocks noGrp="1"/>
          </p:cNvSpPr>
          <p:nvPr>
            <p:ph idx="1"/>
          </p:nvPr>
        </p:nvSpPr>
        <p:spPr>
          <a:xfrm>
            <a:off x="457200" y="1066800"/>
            <a:ext cx="8382000" cy="5562600"/>
          </a:xfrm>
        </p:spPr>
        <p:txBody>
          <a:bodyPr>
            <a:normAutofit/>
          </a:bodyPr>
          <a:lstStyle/>
          <a:p>
            <a:pPr marL="514350" indent="-514350">
              <a:buNone/>
            </a:pPr>
            <a:r>
              <a:rPr lang="en-US" sz="2200" dirty="0" smtClean="0">
                <a:latin typeface="Arial" pitchFamily="34" charset="0"/>
                <a:cs typeface="Arial" pitchFamily="34" charset="0"/>
              </a:rPr>
              <a:t>(1) No Govt. Servant shall enter into, or contract, a    marriage with a person having a spouse living </a:t>
            </a:r>
          </a:p>
          <a:p>
            <a:pPr marL="514350" indent="-514350">
              <a:buNone/>
            </a:pPr>
            <a:r>
              <a:rPr lang="en-US" sz="2200" dirty="0" smtClean="0">
                <a:latin typeface="Arial" pitchFamily="34" charset="0"/>
                <a:cs typeface="Arial" pitchFamily="34" charset="0"/>
              </a:rPr>
              <a:t>(2) No Govt. Servant, having a spouse living, shall enter into or contract a marriage with any person; </a:t>
            </a:r>
          </a:p>
          <a:p>
            <a:pPr marL="514350" indent="-514350">
              <a:buNone/>
            </a:pPr>
            <a:r>
              <a:rPr lang="en-US" sz="2200" dirty="0" smtClean="0">
                <a:latin typeface="Arial" pitchFamily="34" charset="0"/>
                <a:cs typeface="Arial" pitchFamily="34" charset="0"/>
              </a:rPr>
              <a:t>	- Provided that the competent authority may permit him  to enter into or contract any such marriage as is referred to in clause (1) or clause (2) if it is satisfied that: </a:t>
            </a:r>
          </a:p>
          <a:p>
            <a:pPr marL="976313" indent="-461963">
              <a:buNone/>
            </a:pPr>
            <a:r>
              <a:rPr lang="en-US" sz="2200" dirty="0" smtClean="0">
                <a:latin typeface="Arial" pitchFamily="34" charset="0"/>
                <a:cs typeface="Arial" pitchFamily="34" charset="0"/>
              </a:rPr>
              <a:t>(a) such marriage is permissible under the personal law applicable to such employee and the other party to the marriage; and </a:t>
            </a:r>
          </a:p>
          <a:p>
            <a:pPr marL="976313" indent="-461963">
              <a:buNone/>
            </a:pPr>
            <a:r>
              <a:rPr lang="en-US" sz="2200" dirty="0" smtClean="0">
                <a:latin typeface="Arial" pitchFamily="34" charset="0"/>
                <a:cs typeface="Arial" pitchFamily="34" charset="0"/>
              </a:rPr>
              <a:t>(b) there are other grounds for so doing</a:t>
            </a:r>
          </a:p>
          <a:p>
            <a:r>
              <a:rPr lang="en-US" sz="2200" dirty="0" smtClean="0">
                <a:latin typeface="Arial" pitchFamily="34" charset="0"/>
                <a:cs typeface="Arial" pitchFamily="34" charset="0"/>
              </a:rPr>
              <a:t>A </a:t>
            </a:r>
            <a:r>
              <a:rPr lang="en-US" sz="2200" dirty="0" err="1" smtClean="0">
                <a:latin typeface="Arial" pitchFamily="34" charset="0"/>
                <a:cs typeface="Arial" pitchFamily="34" charset="0"/>
              </a:rPr>
              <a:t>Govt</a:t>
            </a:r>
            <a:r>
              <a:rPr lang="en-US" sz="2200" dirty="0" smtClean="0">
                <a:latin typeface="Arial" pitchFamily="34" charset="0"/>
                <a:cs typeface="Arial" pitchFamily="34" charset="0"/>
              </a:rPr>
              <a:t> Servant who has married or marries person other than an Indian national shall forthwith intimate the fact to the Competent Authority. </a:t>
            </a:r>
          </a:p>
          <a:p>
            <a:endParaRPr lang="en-US"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u="sng" dirty="0" smtClean="0">
                <a:cs typeface="Times New Roman" pitchFamily="18" charset="0"/>
              </a:rPr>
              <a:t>Applicability</a:t>
            </a:r>
            <a:endParaRPr lang="en-US" sz="3200" u="sng" dirty="0">
              <a:cs typeface="Times New Roman" pitchFamily="18" charset="0"/>
            </a:endParaRPr>
          </a:p>
        </p:txBody>
      </p:sp>
      <p:sp>
        <p:nvSpPr>
          <p:cNvPr id="3" name="Content Placeholder 2"/>
          <p:cNvSpPr>
            <a:spLocks noGrp="1"/>
          </p:cNvSpPr>
          <p:nvPr>
            <p:ph idx="1"/>
          </p:nvPr>
        </p:nvSpPr>
        <p:spPr>
          <a:xfrm>
            <a:off x="457200" y="1676400"/>
            <a:ext cx="8229600" cy="3810000"/>
          </a:xfrm>
        </p:spPr>
        <p:txBody>
          <a:bodyPr>
            <a:normAutofit/>
          </a:bodyPr>
          <a:lstStyle/>
          <a:p>
            <a:r>
              <a:rPr lang="en-US" sz="2400" dirty="0" smtClean="0">
                <a:latin typeface="+mj-lt"/>
              </a:rPr>
              <a:t>These rules came into force with effect from 1964</a:t>
            </a:r>
          </a:p>
          <a:p>
            <a:pPr>
              <a:buNone/>
            </a:pPr>
            <a:endParaRPr lang="en-US" sz="2400" dirty="0" smtClean="0">
              <a:latin typeface="+mj-lt"/>
            </a:endParaRPr>
          </a:p>
          <a:p>
            <a:r>
              <a:rPr lang="en-US" sz="2400" dirty="0" smtClean="0">
                <a:latin typeface="+mj-lt"/>
              </a:rPr>
              <a:t>These rules apply to every person appointed to a civil service or </a:t>
            </a:r>
            <a:r>
              <a:rPr lang="en-US" sz="2400" smtClean="0">
                <a:latin typeface="+mj-lt"/>
              </a:rPr>
              <a:t>post (including </a:t>
            </a:r>
            <a:r>
              <a:rPr lang="en-US" sz="2400" dirty="0" smtClean="0">
                <a:latin typeface="+mj-lt"/>
              </a:rPr>
              <a:t>a civilian in </a:t>
            </a:r>
            <a:r>
              <a:rPr lang="en-US" sz="2400" dirty="0" err="1" smtClean="0">
                <a:latin typeface="+mj-lt"/>
              </a:rPr>
              <a:t>Defence</a:t>
            </a:r>
            <a:r>
              <a:rPr lang="en-US" sz="2400" dirty="0" smtClean="0">
                <a:latin typeface="+mj-lt"/>
              </a:rPr>
              <a:t> Service) and a person on deputation / Foreign Service.</a:t>
            </a:r>
          </a:p>
          <a:p>
            <a:endParaRPr lang="en-US" sz="2400" dirty="0" smtClean="0">
              <a:latin typeface="+mj-lt"/>
            </a:endParaRPr>
          </a:p>
          <a:p>
            <a:endParaRPr lang="en-US" sz="2400" dirty="0">
              <a:latin typeface="+mj-lt"/>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800" u="sng" dirty="0" smtClean="0"/>
              <a:t>C0NSUMPTION OF INTOXICATING DRINKS</a:t>
            </a:r>
            <a:br>
              <a:rPr lang="en-US" sz="2800" u="sng" dirty="0" smtClean="0"/>
            </a:br>
            <a:r>
              <a:rPr lang="en-US" sz="2800" u="sng" dirty="0" smtClean="0"/>
              <a:t> AND DRUGS</a:t>
            </a:r>
            <a:endParaRPr lang="en-US" sz="2800" u="sng" dirty="0"/>
          </a:p>
        </p:txBody>
      </p:sp>
      <p:sp>
        <p:nvSpPr>
          <p:cNvPr id="3" name="Content Placeholder 2"/>
          <p:cNvSpPr>
            <a:spLocks noGrp="1"/>
          </p:cNvSpPr>
          <p:nvPr>
            <p:ph idx="1"/>
          </p:nvPr>
        </p:nvSpPr>
        <p:spPr>
          <a:xfrm>
            <a:off x="457200" y="1219200"/>
            <a:ext cx="8458200" cy="5334000"/>
          </a:xfrm>
        </p:spPr>
        <p:txBody>
          <a:bodyPr>
            <a:normAutofit/>
          </a:bodyPr>
          <a:lstStyle/>
          <a:p>
            <a:pPr>
              <a:buNone/>
            </a:pPr>
            <a:r>
              <a:rPr lang="en-US" sz="2400" dirty="0" smtClean="0">
                <a:latin typeface="Arial" pitchFamily="34" charset="0"/>
                <a:cs typeface="Arial" pitchFamily="34" charset="0"/>
              </a:rPr>
              <a:t>Every Govt. Servant shall: </a:t>
            </a:r>
          </a:p>
          <a:p>
            <a:r>
              <a:rPr lang="en-US" sz="2400" dirty="0" smtClean="0">
                <a:latin typeface="Arial" pitchFamily="34" charset="0"/>
                <a:cs typeface="Arial" pitchFamily="34" charset="0"/>
              </a:rPr>
              <a:t>Strictly abide by any law relating to intoxicating drinks or drugs in force in any area in which he may happen to be for the time being </a:t>
            </a:r>
          </a:p>
          <a:p>
            <a:r>
              <a:rPr lang="en-US" sz="2400" dirty="0" smtClean="0">
                <a:latin typeface="Arial" pitchFamily="34" charset="0"/>
                <a:cs typeface="Arial" pitchFamily="34" charset="0"/>
              </a:rPr>
              <a:t>Not be under the influence of any intoxicating drink or drug during the course of his duty and shall also take due care that the performance of his duties at any time is not affected in any way by the influence of such drink or drug</a:t>
            </a:r>
          </a:p>
          <a:p>
            <a:r>
              <a:rPr lang="en-US" sz="2400" dirty="0" smtClean="0">
                <a:latin typeface="Arial" pitchFamily="34" charset="0"/>
                <a:cs typeface="Arial" pitchFamily="34" charset="0"/>
              </a:rPr>
              <a:t>Refrain from consuming any intoxicating drink or drug in a </a:t>
            </a:r>
            <a:r>
              <a:rPr lang="en-US" sz="2400" b="1" i="1" dirty="0" smtClean="0">
                <a:latin typeface="Arial" pitchFamily="34" charset="0"/>
                <a:cs typeface="Arial" pitchFamily="34" charset="0"/>
              </a:rPr>
              <a:t>public place </a:t>
            </a:r>
          </a:p>
          <a:p>
            <a:r>
              <a:rPr lang="en-US" sz="2400" dirty="0" smtClean="0">
                <a:latin typeface="Arial" pitchFamily="34" charset="0"/>
                <a:cs typeface="Arial" pitchFamily="34" charset="0"/>
              </a:rPr>
              <a:t>Not appear in a </a:t>
            </a:r>
            <a:r>
              <a:rPr lang="en-US" sz="2400" b="1" i="1" dirty="0" smtClean="0">
                <a:latin typeface="Arial" pitchFamily="34" charset="0"/>
                <a:cs typeface="Arial" pitchFamily="34" charset="0"/>
              </a:rPr>
              <a:t>public place </a:t>
            </a:r>
            <a:r>
              <a:rPr lang="en-US" sz="2400" dirty="0" smtClean="0">
                <a:latin typeface="Arial" pitchFamily="34" charset="0"/>
                <a:cs typeface="Arial" pitchFamily="34" charset="0"/>
              </a:rPr>
              <a:t>in a state of intoxication </a:t>
            </a:r>
          </a:p>
          <a:p>
            <a:r>
              <a:rPr lang="en-US" sz="2400" dirty="0" smtClean="0">
                <a:latin typeface="Arial" pitchFamily="34" charset="0"/>
                <a:cs typeface="Arial" pitchFamily="34" charset="0"/>
              </a:rPr>
              <a:t>Not use any intoxicating drink or drug to excess </a:t>
            </a:r>
          </a:p>
          <a:p>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u="sng" dirty="0" smtClean="0"/>
              <a:t>Prevention of Sexual Harassment</a:t>
            </a:r>
            <a:endParaRPr lang="en-US" sz="3600" u="sng" dirty="0"/>
          </a:p>
        </p:txBody>
      </p:sp>
      <p:sp>
        <p:nvSpPr>
          <p:cNvPr id="3" name="Content Placeholder 2"/>
          <p:cNvSpPr>
            <a:spLocks noGrp="1"/>
          </p:cNvSpPr>
          <p:nvPr>
            <p:ph idx="1"/>
          </p:nvPr>
        </p:nvSpPr>
        <p:spPr>
          <a:xfrm>
            <a:off x="457200" y="838200"/>
            <a:ext cx="8229600" cy="5791200"/>
          </a:xfrm>
        </p:spPr>
        <p:txBody>
          <a:bodyPr>
            <a:normAutofit/>
          </a:bodyPr>
          <a:lstStyle/>
          <a:p>
            <a:r>
              <a:rPr lang="en-US" sz="2400" dirty="0" smtClean="0">
                <a:latin typeface="Arial" pitchFamily="34" charset="0"/>
                <a:cs typeface="Arial" pitchFamily="34" charset="0"/>
              </a:rPr>
              <a:t>No employee shall indulge in any act of sexual harassment of </a:t>
            </a:r>
            <a:r>
              <a:rPr lang="en-US" sz="2400" b="1" dirty="0" smtClean="0">
                <a:latin typeface="Arial" pitchFamily="34" charset="0"/>
                <a:cs typeface="Arial" pitchFamily="34" charset="0"/>
              </a:rPr>
              <a:t>any woman</a:t>
            </a:r>
            <a:r>
              <a:rPr lang="en-US" sz="2400" dirty="0" smtClean="0">
                <a:latin typeface="Arial" pitchFamily="34" charset="0"/>
                <a:cs typeface="Arial" pitchFamily="34" charset="0"/>
              </a:rPr>
              <a:t> at her work place. </a:t>
            </a:r>
          </a:p>
          <a:p>
            <a:r>
              <a:rPr lang="en-US" sz="2400" dirty="0" smtClean="0">
                <a:latin typeface="Arial" pitchFamily="34" charset="0"/>
                <a:cs typeface="Arial" pitchFamily="34" charset="0"/>
              </a:rPr>
              <a:t>Every employee who is in-charge of a work place shall take appropriate steps to prevent sexual harassment to </a:t>
            </a:r>
            <a:r>
              <a:rPr lang="en-US" sz="2400" b="1" dirty="0" smtClean="0">
                <a:latin typeface="Arial" pitchFamily="34" charset="0"/>
                <a:cs typeface="Arial" pitchFamily="34" charset="0"/>
              </a:rPr>
              <a:t>any woman </a:t>
            </a:r>
            <a:r>
              <a:rPr lang="en-US" sz="2400" dirty="0" smtClean="0">
                <a:latin typeface="Arial" pitchFamily="34" charset="0"/>
                <a:cs typeface="Arial" pitchFamily="34" charset="0"/>
              </a:rPr>
              <a:t>at such work place.</a:t>
            </a:r>
          </a:p>
          <a:p>
            <a:r>
              <a:rPr lang="en-US" sz="2400" dirty="0" smtClean="0">
                <a:latin typeface="Arial" pitchFamily="34" charset="0"/>
                <a:cs typeface="Arial" pitchFamily="34" charset="0"/>
              </a:rPr>
              <a:t>“Sexual harassment" includes such unwelcome sexually determined </a:t>
            </a:r>
            <a:r>
              <a:rPr lang="en-US" sz="2400" dirty="0" err="1" smtClean="0">
                <a:latin typeface="Arial" pitchFamily="34" charset="0"/>
                <a:cs typeface="Arial" pitchFamily="34" charset="0"/>
              </a:rPr>
              <a:t>behaviour</a:t>
            </a:r>
            <a:r>
              <a:rPr lang="en-US" sz="2400" dirty="0" smtClean="0">
                <a:latin typeface="Arial" pitchFamily="34" charset="0"/>
                <a:cs typeface="Arial" pitchFamily="34" charset="0"/>
              </a:rPr>
              <a:t> whether directly or otherwise, as </a:t>
            </a:r>
          </a:p>
          <a:p>
            <a:pPr marL="339725" indent="174625">
              <a:buNone/>
            </a:pPr>
            <a:r>
              <a:rPr lang="en-US" sz="2400" dirty="0" smtClean="0">
                <a:latin typeface="Arial" pitchFamily="34" charset="0"/>
                <a:cs typeface="Arial" pitchFamily="34" charset="0"/>
              </a:rPr>
              <a:t>(a) physical contact and advances; </a:t>
            </a:r>
          </a:p>
          <a:p>
            <a:pPr marL="339725" indent="174625">
              <a:buNone/>
            </a:pPr>
            <a:r>
              <a:rPr lang="en-US" sz="2400" dirty="0" smtClean="0">
                <a:latin typeface="Arial" pitchFamily="34" charset="0"/>
                <a:cs typeface="Arial" pitchFamily="34" charset="0"/>
              </a:rPr>
              <a:t>(b) demand or request for sexual </a:t>
            </a:r>
            <a:r>
              <a:rPr lang="en-US" sz="2400" dirty="0" err="1" smtClean="0">
                <a:latin typeface="Arial" pitchFamily="34" charset="0"/>
                <a:cs typeface="Arial" pitchFamily="34" charset="0"/>
              </a:rPr>
              <a:t>favours</a:t>
            </a:r>
            <a:r>
              <a:rPr lang="en-US" sz="2400" dirty="0" smtClean="0">
                <a:latin typeface="Arial" pitchFamily="34" charset="0"/>
                <a:cs typeface="Arial" pitchFamily="34" charset="0"/>
              </a:rPr>
              <a:t> ; </a:t>
            </a:r>
          </a:p>
          <a:p>
            <a:pPr marL="339725" indent="174625">
              <a:buNone/>
            </a:pPr>
            <a:r>
              <a:rPr lang="en-US" sz="2400" dirty="0" smtClean="0">
                <a:latin typeface="Arial" pitchFamily="34" charset="0"/>
                <a:cs typeface="Arial" pitchFamily="34" charset="0"/>
              </a:rPr>
              <a:t>(c) sexually </a:t>
            </a:r>
            <a:r>
              <a:rPr lang="en-US" sz="2400" dirty="0" err="1" smtClean="0">
                <a:latin typeface="Arial" pitchFamily="34" charset="0"/>
                <a:cs typeface="Arial" pitchFamily="34" charset="0"/>
              </a:rPr>
              <a:t>coloured</a:t>
            </a:r>
            <a:r>
              <a:rPr lang="en-US" sz="2400" dirty="0" smtClean="0">
                <a:latin typeface="Arial" pitchFamily="34" charset="0"/>
                <a:cs typeface="Arial" pitchFamily="34" charset="0"/>
              </a:rPr>
              <a:t> remarks; </a:t>
            </a:r>
          </a:p>
          <a:p>
            <a:pPr marL="339725" indent="174625">
              <a:buNone/>
            </a:pPr>
            <a:r>
              <a:rPr lang="en-US" sz="2400" dirty="0" smtClean="0">
                <a:latin typeface="Arial" pitchFamily="34" charset="0"/>
                <a:cs typeface="Arial" pitchFamily="34" charset="0"/>
              </a:rPr>
              <a:t>(d) showing any pornography; or </a:t>
            </a:r>
          </a:p>
          <a:p>
            <a:pPr marL="339725" indent="174625">
              <a:buNone/>
            </a:pPr>
            <a:r>
              <a:rPr lang="en-US" sz="2400" dirty="0" smtClean="0">
                <a:latin typeface="Arial" pitchFamily="34" charset="0"/>
                <a:cs typeface="Arial" pitchFamily="34" charset="0"/>
              </a:rPr>
              <a:t>(e) any other unwelcome physical, verbal or</a:t>
            </a:r>
          </a:p>
          <a:p>
            <a:pPr marL="339725" indent="174625">
              <a:buNone/>
            </a:pPr>
            <a:r>
              <a:rPr lang="en-US" sz="2400" dirty="0" smtClean="0">
                <a:latin typeface="Arial" pitchFamily="34" charset="0"/>
                <a:cs typeface="Arial" pitchFamily="34" charset="0"/>
              </a:rPr>
              <a:t>	 non-verbal conduct of a sexual nature </a:t>
            </a:r>
          </a:p>
          <a:p>
            <a:pPr>
              <a:buNone/>
            </a:pP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dirty="0" smtClean="0"/>
              <a:t>Also, Do’s &amp; Don’ts in respect of :</a:t>
            </a:r>
            <a:endParaRPr lang="en-US" sz="3200" dirty="0"/>
          </a:p>
        </p:txBody>
      </p:sp>
      <p:sp>
        <p:nvSpPr>
          <p:cNvPr id="3" name="Content Placeholder 2"/>
          <p:cNvSpPr>
            <a:spLocks noGrp="1"/>
          </p:cNvSpPr>
          <p:nvPr>
            <p:ph idx="1"/>
          </p:nvPr>
        </p:nvSpPr>
        <p:spPr>
          <a:xfrm>
            <a:off x="457200" y="1341437"/>
            <a:ext cx="8229600" cy="4525963"/>
          </a:xfrm>
        </p:spPr>
        <p:txBody>
          <a:bodyPr>
            <a:normAutofit/>
          </a:bodyPr>
          <a:lstStyle/>
          <a:p>
            <a:r>
              <a:rPr lang="en-US" sz="2000" dirty="0" smtClean="0"/>
              <a:t>TAKING PART IN DEMONSTRATION</a:t>
            </a:r>
          </a:p>
          <a:p>
            <a:pPr>
              <a:buNone/>
            </a:pPr>
            <a:endParaRPr lang="en-US" sz="2000" dirty="0" smtClean="0"/>
          </a:p>
          <a:p>
            <a:r>
              <a:rPr lang="en-US" sz="2000" dirty="0" smtClean="0"/>
              <a:t>CONNECTION WITH PRESS RADIO OR TV</a:t>
            </a:r>
          </a:p>
          <a:p>
            <a:pPr>
              <a:buNone/>
            </a:pPr>
            <a:endParaRPr lang="en-US" sz="2000" dirty="0" smtClean="0"/>
          </a:p>
          <a:p>
            <a:r>
              <a:rPr lang="en-US" sz="2000" dirty="0" smtClean="0"/>
              <a:t> UNAUTHORISED COMMUNICATION OF INFORMATION</a:t>
            </a:r>
          </a:p>
          <a:p>
            <a:pPr>
              <a:buNone/>
            </a:pPr>
            <a:endParaRPr lang="en-US" sz="2000" dirty="0" smtClean="0"/>
          </a:p>
          <a:p>
            <a:r>
              <a:rPr lang="en-US" sz="2000" dirty="0" smtClean="0"/>
              <a:t>GIVING OR TAKING DOWRY</a:t>
            </a:r>
          </a:p>
          <a:p>
            <a:pPr>
              <a:buNone/>
            </a:pPr>
            <a:r>
              <a:rPr lang="en-US" sz="2000" dirty="0" smtClean="0"/>
              <a:t> </a:t>
            </a:r>
          </a:p>
          <a:p>
            <a:r>
              <a:rPr lang="en-US" sz="2000" dirty="0" smtClean="0"/>
              <a:t>INVESTMENT, LENDING AND BORROWING</a:t>
            </a:r>
          </a:p>
          <a:p>
            <a:pPr>
              <a:buNone/>
            </a:pPr>
            <a:r>
              <a:rPr lang="en-US" sz="2000" dirty="0" smtClean="0"/>
              <a:t> </a:t>
            </a:r>
          </a:p>
          <a:p>
            <a:r>
              <a:rPr lang="en-US" sz="2000" dirty="0" smtClean="0"/>
              <a:t>INSOLVENCY AND HABITUAL INDEBTEDNESS</a:t>
            </a:r>
          </a:p>
          <a:p>
            <a:pPr marL="0" indent="0">
              <a:buNone/>
            </a:pPr>
            <a:endParaRPr lang="en-US" sz="2000" dirty="0" smtClean="0"/>
          </a:p>
          <a:p>
            <a:endParaRPr lang="en-US" sz="2000" dirty="0" smtClean="0"/>
          </a:p>
          <a:p>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540454">
            <a:off x="457200" y="2514600"/>
            <a:ext cx="8229600" cy="11430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cs typeface="Times New Roman" pitchFamily="18" charset="0"/>
              </a:rPr>
              <a:t>Definitions</a:t>
            </a:r>
            <a:endParaRPr lang="en-US" u="sng" dirty="0">
              <a:cs typeface="Times New Roman" pitchFamily="18" charset="0"/>
            </a:endParaRPr>
          </a:p>
        </p:txBody>
      </p:sp>
      <p:sp>
        <p:nvSpPr>
          <p:cNvPr id="3" name="Content Placeholder 2"/>
          <p:cNvSpPr>
            <a:spLocks noGrp="1"/>
          </p:cNvSpPr>
          <p:nvPr>
            <p:ph idx="1"/>
          </p:nvPr>
        </p:nvSpPr>
        <p:spPr/>
        <p:txBody>
          <a:bodyPr>
            <a:normAutofit/>
          </a:bodyPr>
          <a:lstStyle/>
          <a:p>
            <a:pPr marL="339725" lvl="1" indent="-114300">
              <a:buFont typeface="Arial" pitchFamily="34" charset="0"/>
              <a:buChar char="•"/>
            </a:pPr>
            <a:r>
              <a:rPr lang="en-US" b="1" dirty="0" smtClean="0">
                <a:latin typeface="+mj-lt"/>
              </a:rPr>
              <a:t> Disciplinary Authority</a:t>
            </a:r>
            <a:r>
              <a:rPr lang="en-US" dirty="0" smtClean="0">
                <a:latin typeface="+mj-lt"/>
              </a:rPr>
              <a:t> </a:t>
            </a:r>
          </a:p>
          <a:p>
            <a:pPr>
              <a:buNone/>
            </a:pPr>
            <a:r>
              <a:rPr lang="en-US" dirty="0" smtClean="0">
                <a:latin typeface="+mj-lt"/>
              </a:rPr>
              <a:t>	Means the authority competent under the rules to impose any of specified penalties</a:t>
            </a:r>
          </a:p>
          <a:p>
            <a:pPr>
              <a:buNone/>
            </a:pPr>
            <a:endParaRPr lang="en-US" dirty="0" smtClean="0">
              <a:latin typeface="+mj-lt"/>
            </a:endParaRPr>
          </a:p>
          <a:p>
            <a:pPr marL="400050" lvl="1" indent="-174625">
              <a:buFont typeface="Arial" pitchFamily="34" charset="0"/>
              <a:buChar char="•"/>
            </a:pPr>
            <a:r>
              <a:rPr lang="en-US" b="1" dirty="0" smtClean="0">
                <a:latin typeface="+mj-lt"/>
              </a:rPr>
              <a:t>Competent Authority</a:t>
            </a:r>
            <a:r>
              <a:rPr lang="en-US" dirty="0" smtClean="0">
                <a:latin typeface="+mj-lt"/>
              </a:rPr>
              <a:t>: </a:t>
            </a:r>
          </a:p>
          <a:p>
            <a:pPr>
              <a:buNone/>
            </a:pPr>
            <a:r>
              <a:rPr lang="en-US" dirty="0" smtClean="0">
                <a:latin typeface="+mj-lt"/>
              </a:rPr>
              <a:t>	Means any specified authority empowered to discharge the functions .</a:t>
            </a:r>
            <a:endParaRPr lang="en-US"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l"/>
            <a:r>
              <a:rPr lang="en-US" sz="1000" u="sng" dirty="0" smtClean="0">
                <a:latin typeface="Arial" pitchFamily="34" charset="0"/>
                <a:cs typeface="Arial" pitchFamily="34" charset="0"/>
              </a:rPr>
              <a:t>Definitions</a:t>
            </a:r>
            <a:endParaRPr lang="en-US" sz="1000" u="sng"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029200"/>
          </a:xfrm>
        </p:spPr>
        <p:txBody>
          <a:bodyPr>
            <a:normAutofit fontScale="92500" lnSpcReduction="10000"/>
          </a:bodyPr>
          <a:lstStyle/>
          <a:p>
            <a:pPr marL="287338" lvl="1" indent="-287338">
              <a:buNone/>
            </a:pPr>
            <a:r>
              <a:rPr lang="en-US" sz="2400" b="1" dirty="0" smtClean="0">
                <a:latin typeface="Arial" pitchFamily="34" charset="0"/>
                <a:cs typeface="Arial" pitchFamily="34" charset="0"/>
              </a:rPr>
              <a:t>Family</a:t>
            </a:r>
            <a:r>
              <a:rPr lang="en-US" sz="2400" dirty="0" smtClean="0">
                <a:latin typeface="Arial" pitchFamily="34" charset="0"/>
                <a:cs typeface="Arial" pitchFamily="34" charset="0"/>
              </a:rPr>
              <a:t> includes: </a:t>
            </a:r>
          </a:p>
          <a:p>
            <a:pPr marL="514350" indent="-514350">
              <a:buAutoNum type="romanLcParenBoth"/>
            </a:pPr>
            <a:r>
              <a:rPr lang="en-US" sz="2400" dirty="0" smtClean="0">
                <a:latin typeface="Arial" pitchFamily="34" charset="0"/>
                <a:cs typeface="Arial" pitchFamily="34" charset="0"/>
              </a:rPr>
              <a:t>the spouse of the Govt. Servant whether residing with him/ her or not but does not include a spouse separated    by a decree or order of a court</a:t>
            </a:r>
          </a:p>
          <a:p>
            <a:pPr marL="514350" indent="-514350">
              <a:buAutoNum type="romanLcParenBoth"/>
            </a:pP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(ii) Children, step children and legally adopted children wholly dependent on the Govt. Servant but does not include a child whose custody the he/she has been deprived by or under any law</a:t>
            </a:r>
          </a:p>
          <a:p>
            <a:pPr>
              <a:buNone/>
            </a:pPr>
            <a:r>
              <a:rPr lang="en-US" sz="2400" dirty="0" smtClean="0">
                <a:latin typeface="Arial" pitchFamily="34" charset="0"/>
                <a:cs typeface="Arial" pitchFamily="34" charset="0"/>
              </a:rPr>
              <a:t> </a:t>
            </a:r>
          </a:p>
          <a:p>
            <a:pPr>
              <a:buNone/>
            </a:pPr>
            <a:r>
              <a:rPr lang="en-US" sz="2400" dirty="0" smtClean="0">
                <a:latin typeface="Arial" pitchFamily="34" charset="0"/>
                <a:cs typeface="Arial" pitchFamily="34" charset="0"/>
              </a:rPr>
              <a:t>(iii) any other person related, whether by blood or marriage to the employee or to such employee’s spouse and wholly dependent on  and residing with him/ her</a:t>
            </a:r>
          </a:p>
          <a:p>
            <a:pPr>
              <a:buNone/>
            </a:pPr>
            <a:r>
              <a:rPr lang="en-US" sz="2400" dirty="0" smtClean="0">
                <a:latin typeface="Arial" pitchFamily="34" charset="0"/>
                <a:cs typeface="Arial" pitchFamily="34" charset="0"/>
              </a:rPr>
              <a:t> </a:t>
            </a:r>
          </a:p>
          <a:p>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u="sng" dirty="0" smtClean="0">
                <a:latin typeface="Arial" pitchFamily="34" charset="0"/>
                <a:cs typeface="Arial" pitchFamily="34" charset="0"/>
              </a:rPr>
              <a:t>Do’s &amp; Don’ts</a:t>
            </a:r>
            <a:endParaRPr lang="en-US" u="sng" dirty="0">
              <a:latin typeface="Arial" pitchFamily="34" charset="0"/>
              <a:cs typeface="Arial" pitchFamily="34" charset="0"/>
            </a:endParaRPr>
          </a:p>
        </p:txBody>
      </p:sp>
      <p:sp>
        <p:nvSpPr>
          <p:cNvPr id="3" name="Content Placeholder 2"/>
          <p:cNvSpPr>
            <a:spLocks noGrp="1"/>
          </p:cNvSpPr>
          <p:nvPr>
            <p:ph idx="1"/>
          </p:nvPr>
        </p:nvSpPr>
        <p:spPr>
          <a:xfrm>
            <a:off x="457200" y="914400"/>
            <a:ext cx="8229600" cy="5791200"/>
          </a:xfrm>
        </p:spPr>
        <p:txBody>
          <a:bodyPr>
            <a:normAutofit fontScale="70000" lnSpcReduction="20000"/>
          </a:bodyPr>
          <a:lstStyle/>
          <a:p>
            <a:r>
              <a:rPr lang="en-US" dirty="0" smtClean="0">
                <a:latin typeface="Arial" pitchFamily="34" charset="0"/>
                <a:cs typeface="Arial" pitchFamily="34" charset="0"/>
              </a:rPr>
              <a:t>Every employee </a:t>
            </a:r>
            <a:r>
              <a:rPr lang="en-US" b="1" dirty="0" smtClean="0">
                <a:latin typeface="Arial" pitchFamily="34" charset="0"/>
                <a:cs typeface="Arial" pitchFamily="34" charset="0"/>
              </a:rPr>
              <a:t>shall at all times: </a:t>
            </a:r>
          </a:p>
          <a:p>
            <a:pPr marL="339725" indent="0">
              <a:buNone/>
            </a:pPr>
            <a:r>
              <a:rPr lang="en-US" dirty="0" smtClean="0">
                <a:latin typeface="Arial" pitchFamily="34" charset="0"/>
                <a:cs typeface="Arial" pitchFamily="34" charset="0"/>
              </a:rPr>
              <a:t>(</a:t>
            </a:r>
            <a:r>
              <a:rPr lang="en-US" dirty="0" err="1" smtClean="0">
                <a:latin typeface="Arial" pitchFamily="34" charset="0"/>
                <a:cs typeface="Arial" pitchFamily="34" charset="0"/>
              </a:rPr>
              <a:t>i</a:t>
            </a:r>
            <a:r>
              <a:rPr lang="en-US" dirty="0" smtClean="0">
                <a:latin typeface="Arial" pitchFamily="34" charset="0"/>
                <a:cs typeface="Arial" pitchFamily="34" charset="0"/>
              </a:rPr>
              <a:t>) 	maintain absolute integrity; </a:t>
            </a:r>
          </a:p>
          <a:p>
            <a:pPr marL="339725" indent="0">
              <a:buNone/>
            </a:pPr>
            <a:r>
              <a:rPr lang="en-US" dirty="0" smtClean="0">
                <a:latin typeface="Arial" pitchFamily="34" charset="0"/>
                <a:cs typeface="Arial" pitchFamily="34" charset="0"/>
              </a:rPr>
              <a:t>(ii) 	maintain devotion to duty; and </a:t>
            </a:r>
          </a:p>
          <a:p>
            <a:pPr marL="911225" indent="-571500">
              <a:buAutoNum type="romanLcParenBoth" startAt="3"/>
            </a:pPr>
            <a:r>
              <a:rPr lang="en-US" dirty="0" smtClean="0">
                <a:latin typeface="Arial" pitchFamily="34" charset="0"/>
                <a:cs typeface="Arial" pitchFamily="34" charset="0"/>
              </a:rPr>
              <a:t>do nothing which is unbecoming of an employee of the Company and 	conduct himself in a manner which will enhance the reputation of the Company</a:t>
            </a:r>
          </a:p>
          <a:p>
            <a:pPr marL="911225" indent="-571500">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Every Govt. Servant  holding a supervisory post shall take all possible steps to ensure the integrity and devotion to duty of all employees for the time being under his control and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 Govt. Servant shall </a:t>
            </a:r>
          </a:p>
          <a:p>
            <a:pPr marL="688975" indent="-349250">
              <a:buNone/>
            </a:pPr>
            <a:r>
              <a:rPr lang="en-US" dirty="0" smtClean="0">
                <a:latin typeface="Arial" pitchFamily="34" charset="0"/>
                <a:cs typeface="Arial" pitchFamily="34" charset="0"/>
              </a:rPr>
              <a:t>(</a:t>
            </a:r>
            <a:r>
              <a:rPr lang="en-US" dirty="0" err="1" smtClean="0">
                <a:latin typeface="Arial" pitchFamily="34" charset="0"/>
                <a:cs typeface="Arial" pitchFamily="34" charset="0"/>
              </a:rPr>
              <a:t>i</a:t>
            </a:r>
            <a:r>
              <a:rPr lang="en-US" dirty="0" smtClean="0">
                <a:latin typeface="Arial" pitchFamily="34" charset="0"/>
                <a:cs typeface="Arial" pitchFamily="34" charset="0"/>
              </a:rPr>
              <a:t>)  in the performance of his official duties, act in a  discourteous manner; </a:t>
            </a:r>
          </a:p>
          <a:p>
            <a:pPr marL="688975" indent="-349250">
              <a:buNone/>
            </a:pPr>
            <a:r>
              <a:rPr lang="en-US" dirty="0" smtClean="0">
                <a:latin typeface="Arial" pitchFamily="34" charset="0"/>
                <a:cs typeface="Arial" pitchFamily="34" charset="0"/>
              </a:rPr>
              <a:t>(ii) in his official dealings with the public or otherwise adopt dilatory tactics or willfully cause delays in disposal of the work assigned to him</a:t>
            </a:r>
          </a:p>
          <a:p>
            <a:pPr indent="-3175">
              <a:buNone/>
            </a:pP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a:bodyPr>
          <a:lstStyle/>
          <a:p>
            <a:r>
              <a:rPr lang="en-US" sz="2400" dirty="0" smtClean="0">
                <a:latin typeface="Arial" pitchFamily="34" charset="0"/>
                <a:cs typeface="Arial" pitchFamily="34" charset="0"/>
              </a:rPr>
              <a:t>No Govt. Servant shall, in the performance of his official duties, or in the exercise of powers conferred on him, act otherwise than in his best judgment except when he is acting under the direction of his official superior</a:t>
            </a:r>
          </a:p>
          <a:p>
            <a:pPr>
              <a:buNone/>
            </a:pP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Explanation: </a:t>
            </a:r>
          </a:p>
          <a:p>
            <a:pPr>
              <a:buNone/>
            </a:pPr>
            <a:r>
              <a:rPr lang="en-US" sz="2400" dirty="0" smtClean="0">
                <a:latin typeface="Arial" pitchFamily="34" charset="0"/>
                <a:cs typeface="Arial" pitchFamily="34" charset="0"/>
              </a:rPr>
              <a:t>1. A Govt. Servant who habitually fails to perform the task assigned to him within the time set and with the quality of performance expected shall be deemed to be lacking in devotion to duty </a:t>
            </a:r>
          </a:p>
          <a:p>
            <a:pPr>
              <a:buNone/>
            </a:pPr>
            <a:r>
              <a:rPr lang="en-US" sz="2400" dirty="0" smtClean="0">
                <a:latin typeface="Arial" pitchFamily="34" charset="0"/>
                <a:cs typeface="Arial" pitchFamily="34" charset="0"/>
              </a:rPr>
              <a:t>2. Nothing in this Rule shall be construed as empowering an employee to evade his responsibilities by seeking instructions from, or approval of, a superior officer or authority when such instructions are not necessary under the distribution of powers and responsibilities</a:t>
            </a:r>
          </a:p>
          <a:p>
            <a:pPr>
              <a:buNone/>
            </a:pPr>
            <a:endParaRPr lang="en-US" sz="2400" dirty="0">
              <a:latin typeface="Arial" pitchFamily="34" charset="0"/>
              <a:cs typeface="Arial" pitchFamily="34" charset="0"/>
            </a:endParaRPr>
          </a:p>
        </p:txBody>
      </p:sp>
      <p:sp>
        <p:nvSpPr>
          <p:cNvPr id="4" name="Title 1"/>
          <p:cNvSpPr>
            <a:spLocks noGrp="1"/>
          </p:cNvSpPr>
          <p:nvPr>
            <p:ph type="title"/>
          </p:nvPr>
        </p:nvSpPr>
        <p:spPr>
          <a:xfrm>
            <a:off x="457200" y="274638"/>
            <a:ext cx="8229600" cy="411162"/>
          </a:xfrm>
        </p:spPr>
        <p:txBody>
          <a:bodyPr>
            <a:normAutofit/>
          </a:bodyPr>
          <a:lstStyle/>
          <a:p>
            <a:pPr algn="l"/>
            <a:r>
              <a:rPr lang="en-US" sz="1000" u="sng" dirty="0" smtClean="0">
                <a:latin typeface="Arial" pitchFamily="34" charset="0"/>
                <a:cs typeface="Arial" pitchFamily="34" charset="0"/>
              </a:rPr>
              <a:t>Do’s &amp; Don’ts</a:t>
            </a:r>
            <a:endParaRPr lang="en-US" sz="1000"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Autofit/>
          </a:bodyPr>
          <a:lstStyle/>
          <a:p>
            <a:pPr>
              <a:buNone/>
            </a:pPr>
            <a:r>
              <a:rPr lang="en-US" sz="1800" b="1" dirty="0" smtClean="0">
                <a:latin typeface="Arial" pitchFamily="34" charset="0"/>
                <a:cs typeface="Arial" pitchFamily="34" charset="0"/>
              </a:rPr>
              <a:t>	EMPLOYMENT OF NEAR RELATIVES OF GOVT. SERVANT IN COMPANIES OR FIRMS .</a:t>
            </a:r>
          </a:p>
          <a:p>
            <a:r>
              <a:rPr lang="en-US" sz="1800" dirty="0" smtClean="0">
                <a:latin typeface="Arial" pitchFamily="34" charset="0"/>
                <a:cs typeface="Arial" pitchFamily="34" charset="0"/>
              </a:rPr>
              <a:t>No Govt. Servant shall use his position or influence</a:t>
            </a:r>
            <a:r>
              <a:rPr lang="en-US" sz="1800" b="1" dirty="0" smtClean="0">
                <a:latin typeface="Arial" pitchFamily="34" charset="0"/>
                <a:cs typeface="Arial" pitchFamily="34" charset="0"/>
              </a:rPr>
              <a:t> directly </a:t>
            </a:r>
            <a:r>
              <a:rPr lang="en-US" sz="1800" dirty="0" smtClean="0">
                <a:latin typeface="Arial" pitchFamily="34" charset="0"/>
                <a:cs typeface="Arial" pitchFamily="34" charset="0"/>
              </a:rPr>
              <a:t>to secure employment for any person related, whether by blood or marriage to the employee or to the employee’s wife or husband, whether such a person is dependent on the employee or not</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No Govt. Servant(Class 1 officer) shall, except with the prior sanction of the competent authority permit any member of his family to accept employment with any Company or firm with which he or she has official dealings, or with any other firm having official dealings with the Govt.  </a:t>
            </a:r>
            <a:r>
              <a:rPr lang="en-US" sz="1800" dirty="0">
                <a:latin typeface="Arial" pitchFamily="34" charset="0"/>
                <a:cs typeface="Arial" pitchFamily="34" charset="0"/>
              </a:rPr>
              <a:t>W</a:t>
            </a:r>
            <a:r>
              <a:rPr lang="en-US" sz="1800" dirty="0" smtClean="0">
                <a:latin typeface="Arial" pitchFamily="34" charset="0"/>
                <a:cs typeface="Arial" pitchFamily="34" charset="0"/>
              </a:rPr>
              <a:t>here the acceptance of the employment cannot await the prior permission of the competent authority, the employment may be accepted provisionally, subject to the permission of the competent authority</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No Govt. Servant shall deal with any matter or give or sanction any contract to any company or firm or any other person if any of his relatives is employed in that company or firm or under that person or if he or any of his relatives is interested in such matter – he/she shall refer such matter or contract to his official superior and thereafter it shall be disposed off according to the instructions of such authority</a:t>
            </a:r>
          </a:p>
          <a:p>
            <a:endParaRPr lang="en-US" sz="1800" dirty="0">
              <a:latin typeface="Arial" pitchFamily="34" charset="0"/>
              <a:cs typeface="Arial" pitchFamily="34" charset="0"/>
            </a:endParaRPr>
          </a:p>
        </p:txBody>
      </p:sp>
      <p:sp>
        <p:nvSpPr>
          <p:cNvPr id="4" name="Title 1"/>
          <p:cNvSpPr txBox="1">
            <a:spLocks/>
          </p:cNvSpPr>
          <p:nvPr/>
        </p:nvSpPr>
        <p:spPr>
          <a:xfrm>
            <a:off x="457200" y="228600"/>
            <a:ext cx="8229600" cy="304800"/>
          </a:xfrm>
          <a:prstGeom prst="rect">
            <a:avLst/>
          </a:prstGeom>
        </p:spPr>
        <p:txBody>
          <a:bodyPr vert="horz" lIns="91440" tIns="45720" rIns="91440" bIns="45720" rtlCol="0" anchor="ctr">
            <a:normAutofit fontScale="3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191000"/>
          </a:xfrm>
        </p:spPr>
        <p:txBody>
          <a:bodyPr>
            <a:normAutofit/>
          </a:bodyPr>
          <a:lstStyle/>
          <a:p>
            <a:pPr algn="just">
              <a:buNone/>
            </a:pPr>
            <a:r>
              <a:rPr lang="en-US" sz="2400" b="1" dirty="0" smtClean="0">
                <a:latin typeface="Arial" pitchFamily="34" charset="0"/>
                <a:cs typeface="Arial" pitchFamily="34" charset="0"/>
              </a:rPr>
              <a:t>	</a:t>
            </a:r>
            <a:r>
              <a:rPr lang="en-US" sz="2400" b="1" u="sng" dirty="0" smtClean="0">
                <a:latin typeface="Arial" pitchFamily="34" charset="0"/>
                <a:cs typeface="Arial" pitchFamily="34" charset="0"/>
              </a:rPr>
              <a:t>CRITICISM OF GOVERNMENT AND THE COMPANY </a:t>
            </a:r>
          </a:p>
          <a:p>
            <a:pPr algn="just">
              <a:buNone/>
            </a:pPr>
            <a:r>
              <a:rPr lang="en-US" sz="2400" dirty="0" smtClean="0">
                <a:latin typeface="Arial" pitchFamily="34" charset="0"/>
                <a:cs typeface="Arial" pitchFamily="34" charset="0"/>
              </a:rPr>
              <a:t>	No Govt. Servant shall, in any broadcast or in any document or in any communication to the press or in any public utterances make any statement :</a:t>
            </a:r>
          </a:p>
          <a:p>
            <a:pPr marL="914400" indent="-287338" algn="just">
              <a:buNone/>
            </a:pPr>
            <a:r>
              <a:rPr lang="en-US" sz="2400" dirty="0" smtClean="0">
                <a:latin typeface="Arial" pitchFamily="34" charset="0"/>
                <a:cs typeface="Arial" pitchFamily="34" charset="0"/>
              </a:rPr>
              <a:t>	- which has the effect of adverse criticism of any policy or action of the Central / State Government ; or </a:t>
            </a:r>
          </a:p>
          <a:p>
            <a:pPr marL="976313" indent="-61913" algn="just">
              <a:buFontTx/>
              <a:buChar char="-"/>
            </a:pPr>
            <a:r>
              <a:rPr lang="en-US" sz="2400" dirty="0" smtClean="0">
                <a:latin typeface="Arial" pitchFamily="34" charset="0"/>
                <a:cs typeface="Arial" pitchFamily="34" charset="0"/>
              </a:rPr>
              <a:t>  which is capable of embarrassing the relations between the Govt. and the public or between the State Govt. and the Central Government.</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3581400"/>
          </a:xfrm>
        </p:spPr>
        <p:txBody>
          <a:bodyPr>
            <a:normAutofit fontScale="92500" lnSpcReduction="10000"/>
          </a:bodyPr>
          <a:lstStyle/>
          <a:p>
            <a:r>
              <a:rPr lang="en-US" sz="2400" dirty="0" smtClean="0">
                <a:latin typeface="Arial" pitchFamily="34" charset="0"/>
                <a:cs typeface="Arial" pitchFamily="34" charset="0"/>
              </a:rPr>
              <a:t>No Govt. Servant  shall, except with the prior sanction of the competent authority, give evidence in connection with any enquiry conducted by any person, committee or authority</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Where any sanction has been accorded under sub-rule (1), no employee giving such evidence shall criticize the policy or any action of the government  .Nothing in this Rule shall apply to (1)evidence given  before an Authority appointed by Govt. Parliament or a State Legislature; or(2) evidence given in any judicial enquiry; or (3)evidence given in a Departmental enquiry ordered by Authorities subordinate to the Govt. </a:t>
            </a:r>
          </a:p>
          <a:p>
            <a:endParaRPr lang="en-US" sz="2400" dirty="0">
              <a:latin typeface="Arial" pitchFamily="34" charset="0"/>
              <a:cs typeface="Arial" pitchFamily="34" charset="0"/>
            </a:endParaRPr>
          </a:p>
        </p:txBody>
      </p:sp>
      <p:sp>
        <p:nvSpPr>
          <p:cNvPr id="4" name="Title 1"/>
          <p:cNvSpPr>
            <a:spLocks noGrp="1"/>
          </p:cNvSpPr>
          <p:nvPr>
            <p:ph type="title"/>
          </p:nvPr>
        </p:nvSpPr>
        <p:spPr>
          <a:xfrm>
            <a:off x="457200" y="274638"/>
            <a:ext cx="8229600" cy="182562"/>
          </a:xfrm>
        </p:spPr>
        <p:txBody>
          <a:bodyPr>
            <a:normAutofit fontScale="90000"/>
          </a:bodyPr>
          <a:lstStyle/>
          <a:p>
            <a:pPr algn="l"/>
            <a:r>
              <a:rPr lang="en-US" sz="1000" u="sng" dirty="0" smtClean="0">
                <a:latin typeface="+mn-lt"/>
              </a:rPr>
              <a:t>Do’s &amp; Don’ts</a:t>
            </a:r>
            <a:endParaRPr lang="en-US" sz="1000" u="sng"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TotalTime>
  <Words>1462</Words>
  <Application>Microsoft Office PowerPoint</Application>
  <PresentationFormat>On-screen Show (4:3)</PresentationFormat>
  <Paragraphs>140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CENTRAL CIVIL SERVICES(CONDUCT) RULES 1964  Presentation by:  G.R. Datta Ex. G.M. (HR, HRD, Admn.) B.H.E.L.</vt:lpstr>
      <vt:lpstr>Applicability</vt:lpstr>
      <vt:lpstr>Definitions</vt:lpstr>
      <vt:lpstr>Definitions</vt:lpstr>
      <vt:lpstr>Do’s &amp; Don’ts</vt:lpstr>
      <vt:lpstr>Do’s &amp; Don’ts</vt:lpstr>
      <vt:lpstr>PowerPoint Presentation</vt:lpstr>
      <vt:lpstr>PowerPoint Presentation</vt:lpstr>
      <vt:lpstr>Do’s &amp; Don’ts</vt:lpstr>
      <vt:lpstr>GIFTS </vt:lpstr>
      <vt:lpstr>Gifts ( Contd.)</vt:lpstr>
      <vt:lpstr>PowerPoint Presentation</vt:lpstr>
      <vt:lpstr>PowerPoint Presentation</vt:lpstr>
      <vt:lpstr>PowerPoint Presentation</vt:lpstr>
      <vt:lpstr>PowerPoint Presentation</vt:lpstr>
      <vt:lpstr>PowerPoint Presentation</vt:lpstr>
      <vt:lpstr>PowerPoint Presentation</vt:lpstr>
      <vt:lpstr>CONVASSING OF NON-OFFICIAL OR OTHER INFLUENCES </vt:lpstr>
      <vt:lpstr>BIGAMOUS MARRIAGES</vt:lpstr>
      <vt:lpstr>C0NSUMPTION OF INTOXICATING DRINKS  AND DRUGS</vt:lpstr>
      <vt:lpstr>Prevention of Sexual Harassment</vt:lpstr>
      <vt:lpstr>Also, Do’s &amp; Don’ts in respect of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Dell</cp:lastModifiedBy>
  <cp:revision>117</cp:revision>
  <dcterms:created xsi:type="dcterms:W3CDTF">2006-08-16T00:00:00Z</dcterms:created>
  <dcterms:modified xsi:type="dcterms:W3CDTF">2017-03-17T05:29:36Z</dcterms:modified>
</cp:coreProperties>
</file>